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346" r:id="rId5"/>
    <p:sldId id="376" r:id="rId6"/>
    <p:sldId id="336" r:id="rId7"/>
    <p:sldId id="377" r:id="rId8"/>
    <p:sldId id="384" r:id="rId9"/>
    <p:sldId id="365" r:id="rId10"/>
    <p:sldId id="351" r:id="rId11"/>
    <p:sldId id="366" r:id="rId12"/>
    <p:sldId id="385" r:id="rId13"/>
    <p:sldId id="386" r:id="rId14"/>
    <p:sldId id="387" r:id="rId15"/>
    <p:sldId id="380" r:id="rId16"/>
    <p:sldId id="389" r:id="rId17"/>
    <p:sldId id="390" r:id="rId18"/>
    <p:sldId id="381" r:id="rId19"/>
    <p:sldId id="388" r:id="rId20"/>
    <p:sldId id="375" r:id="rId21"/>
    <p:sldId id="374" r:id="rId22"/>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0" autoAdjust="0"/>
    <p:restoredTop sz="94712" autoAdjust="0"/>
  </p:normalViewPr>
  <p:slideViewPr>
    <p:cSldViewPr snapToGrid="0">
      <p:cViewPr varScale="1">
        <p:scale>
          <a:sx n="64" d="100"/>
          <a:sy n="64" d="100"/>
        </p:scale>
        <p:origin x="1020" y="72"/>
      </p:cViewPr>
      <p:guideLst/>
    </p:cSldViewPr>
  </p:slideViewPr>
  <p:outlineViewPr>
    <p:cViewPr>
      <p:scale>
        <a:sx n="33" d="100"/>
        <a:sy n="33" d="100"/>
      </p:scale>
      <p:origin x="0" y="-85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12-9-2019</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rouw.nl/duurzaamheid-natuur/een-tekort-aan-drinkwater-uit-de-maas-dreigt~b10fa35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nos.nl/artikel/2192617-maas-meestal-te-vies-om-drinkwater-van-te-maken.html" TargetMode="External"/><Relationship Id="rId4" Type="http://schemas.openxmlformats.org/officeDocument/2006/relationships/hyperlink" Target="https://nos.nl/artikel/2263936-vergrijzing-bedreigt-schoon-drinkwater-een-proef-moet-er-wat-tegen-doen.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Maas wordt langzaam te onzeker als bron voor drinkwater, zeggen drinkwaterbedrijven rond de rivier. Ze waarschuwen dat er door de toenemende droogte voor vier miljoen Nederlanders en drie miljoen Belgen een tekort dreigt, want door droogte daalt de hoeveelheid water in de Maas.</a:t>
            </a:r>
          </a:p>
          <a:p>
            <a:r>
              <a:rPr lang="nl-NL" sz="1200" b="0" i="0" kern="1200" dirty="0">
                <a:solidFill>
                  <a:schemeClr val="tx1"/>
                </a:solidFill>
                <a:effectLst/>
                <a:latin typeface="+mn-lt"/>
                <a:ea typeface="+mn-ea"/>
                <a:cs typeface="+mn-cs"/>
              </a:rPr>
              <a:t>"Iedereen is in een periode van droogte bezig om te zorgen dat hij genoeg water heeft. De drinkwaterbedrijven zijn niet de enigen die gebruikmaken van de rivier", zegt RIWA-Maas-directeur Maarten van der Ploeg in het </a:t>
            </a:r>
            <a:r>
              <a:rPr lang="nl-NL" sz="1200" b="0" i="1" kern="1200" dirty="0">
                <a:solidFill>
                  <a:schemeClr val="tx1"/>
                </a:solidFill>
                <a:effectLst/>
                <a:latin typeface="+mn-lt"/>
                <a:ea typeface="+mn-ea"/>
                <a:cs typeface="+mn-cs"/>
              </a:rPr>
              <a:t>NOS Radio 1 Journaal</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"De industrie, energiebedrijven, de landbouw, die hebben allemaal water nodig." Toch wordt er volgens Van der Ploeg te weinig over dit onderwerp gepraat. Hij noemt de situatie verontrustend. Ook RIWA-voorzitter Wim </a:t>
            </a:r>
            <a:r>
              <a:rPr lang="nl-NL" sz="1200" b="0" i="0" kern="1200" dirty="0" err="1">
                <a:solidFill>
                  <a:schemeClr val="tx1"/>
                </a:solidFill>
                <a:effectLst/>
                <a:latin typeface="+mn-lt"/>
                <a:ea typeface="+mn-ea"/>
                <a:cs typeface="+mn-cs"/>
              </a:rPr>
              <a:t>Drossaert</a:t>
            </a:r>
            <a:r>
              <a:rPr lang="nl-NL" sz="1200" b="0" i="0" kern="1200" dirty="0">
                <a:solidFill>
                  <a:schemeClr val="tx1"/>
                </a:solidFill>
                <a:effectLst/>
                <a:latin typeface="+mn-lt"/>
                <a:ea typeface="+mn-ea"/>
                <a:cs typeface="+mn-cs"/>
              </a:rPr>
              <a:t> zegt in </a:t>
            </a:r>
            <a:r>
              <a:rPr lang="nl-NL" sz="1200" b="0" i="0" u="none" strike="noStrike" kern="1200" dirty="0">
                <a:solidFill>
                  <a:schemeClr val="tx1"/>
                </a:solidFill>
                <a:effectLst/>
                <a:latin typeface="+mn-lt"/>
                <a:ea typeface="+mn-ea"/>
                <a:cs typeface="+mn-cs"/>
                <a:hlinkClick r:id="rId3"/>
              </a:rPr>
              <a:t>dagblad Trouw</a:t>
            </a:r>
            <a:r>
              <a:rPr lang="nl-NL" sz="1200" b="0" i="0" kern="1200" dirty="0">
                <a:solidFill>
                  <a:schemeClr val="tx1"/>
                </a:solidFill>
                <a:effectLst/>
                <a:latin typeface="+mn-lt"/>
                <a:ea typeface="+mn-ea"/>
                <a:cs typeface="+mn-cs"/>
              </a:rPr>
              <a:t> dat hij zich zorgen maakt: "Het is wachten op een moment dat er onvoldoende water uit de kraan komt."</a:t>
            </a:r>
          </a:p>
          <a:p>
            <a:r>
              <a:rPr lang="nl-NL" sz="1200" b="1" i="0" kern="1200" dirty="0">
                <a:solidFill>
                  <a:schemeClr val="tx1"/>
                </a:solidFill>
                <a:effectLst/>
                <a:latin typeface="+mn-lt"/>
                <a:ea typeface="+mn-ea"/>
                <a:cs typeface="+mn-cs"/>
              </a:rPr>
              <a:t>Relatief meer vervuiling</a:t>
            </a:r>
          </a:p>
          <a:p>
            <a:r>
              <a:rPr lang="nl-NL" sz="1200" b="0" i="0" kern="1200" dirty="0">
                <a:solidFill>
                  <a:schemeClr val="tx1"/>
                </a:solidFill>
                <a:effectLst/>
                <a:latin typeface="+mn-lt"/>
                <a:ea typeface="+mn-ea"/>
                <a:cs typeface="+mn-cs"/>
              </a:rPr>
              <a:t>Door droogte ontstaan er twee problemen in de rivier waardoor hij kwetsbaarder wordt. De kwaliteit gaat omlaag als er minder water is, omdat er dan in verhouding meer vervuiling in de Maas aanwezig is. Daarnaast stroomt de rivier dan minder snel door. Als er dus een incident is, door bijvoorbeeld een ongeval, blijft het water langer vervuild.</a:t>
            </a:r>
          </a:p>
          <a:p>
            <a:r>
              <a:rPr lang="nl-NL" sz="1200" b="0" i="0" kern="1200" dirty="0">
                <a:solidFill>
                  <a:schemeClr val="tx1"/>
                </a:solidFill>
                <a:effectLst/>
                <a:latin typeface="+mn-lt"/>
                <a:ea typeface="+mn-ea"/>
                <a:cs typeface="+mn-cs"/>
              </a:rPr>
              <a:t>"Dan komen drinkwaterbedrijven in de problemen", zegt Van der Ploeg. Wanneer die problemen echt zichtbaar worden vindt hij lastig om te zeggen. "Dit loopt samen met klimaatverandering, en de prognoses over de gevolgen van klimaatverandering lopen uiteen."</a:t>
            </a:r>
          </a:p>
          <a:p>
            <a:r>
              <a:rPr lang="nl-NL" sz="1200" b="0" i="0" kern="1200" dirty="0">
                <a:solidFill>
                  <a:schemeClr val="tx1"/>
                </a:solidFill>
                <a:effectLst/>
                <a:latin typeface="+mn-lt"/>
                <a:ea typeface="+mn-ea"/>
                <a:cs typeface="+mn-cs"/>
              </a:rPr>
              <a:t>De problemen worden in Nederland verergerd door maatregelen tegen de droogte stroomopwaarts. In Frankrijk worden oude sluizen vervangen door nieuwe en ook de wateraanvoer vanuit de Roer, een zijrivier in Duitsland, staat onder druk. "De vraag is wat er voor ons overblijft als iedereen een beetje sleutelt aan de Maas", zegt </a:t>
            </a:r>
            <a:r>
              <a:rPr lang="nl-NL" sz="1200" b="0" i="0" kern="1200" dirty="0" err="1">
                <a:solidFill>
                  <a:schemeClr val="tx1"/>
                </a:solidFill>
                <a:effectLst/>
                <a:latin typeface="+mn-lt"/>
                <a:ea typeface="+mn-ea"/>
                <a:cs typeface="+mn-cs"/>
              </a:rPr>
              <a:t>Drossaert</a:t>
            </a:r>
            <a:r>
              <a:rPr lang="nl-NL" sz="1200" b="0" i="0" kern="1200" dirty="0">
                <a:solidFill>
                  <a:schemeClr val="tx1"/>
                </a:solidFill>
                <a:effectLst/>
                <a:latin typeface="+mn-lt"/>
                <a:ea typeface="+mn-ea"/>
                <a:cs typeface="+mn-cs"/>
              </a:rPr>
              <a:t> tegen Trouw.</a:t>
            </a:r>
          </a:p>
          <a:p>
            <a:r>
              <a:rPr lang="nl-NL" sz="1200" b="1" i="0" kern="1200" cap="all" dirty="0">
                <a:solidFill>
                  <a:schemeClr val="tx1"/>
                </a:solidFill>
                <a:effectLst/>
                <a:latin typeface="+mn-lt"/>
                <a:ea typeface="+mn-ea"/>
                <a:cs typeface="+mn-cs"/>
              </a:rPr>
              <a:t>NOS</a:t>
            </a:r>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RIWA-Maas wil grensoverschrijdend overleg over de Maas. Er zouden nieuwe afspraken gemaakt moeten worden. "Nu is het zo dat er in Nederland al veel op het gebied van waterbeschikbaarheid gebeurt, net als in de andere landen", zegt Van der Ploeg. "Maar onderling wordt er te weinig over gesproken, terwijl de Maas een internationale rivier is. Watermanagement moet je met de buren regelen, want iedereen heeft hetzelfde probleem."</a:t>
            </a:r>
          </a:p>
          <a:p>
            <a:r>
              <a:rPr lang="nl-NL" sz="1200" b="0" i="0" kern="1200" dirty="0">
                <a:solidFill>
                  <a:schemeClr val="tx1"/>
                </a:solidFill>
                <a:effectLst/>
                <a:latin typeface="+mn-lt"/>
                <a:ea typeface="+mn-ea"/>
                <a:cs typeface="+mn-cs"/>
              </a:rPr>
              <a:t>Het is niet voor het eerst dat er problemen zijn met de Maas als bron voor drinkwater, maar in het verleden ging het vooral om vervuiling, onder meer door </a:t>
            </a:r>
            <a:r>
              <a:rPr lang="nl-NL" sz="1200" b="0" i="0" u="none" strike="noStrike" kern="1200" dirty="0">
                <a:solidFill>
                  <a:schemeClr val="tx1"/>
                </a:solidFill>
                <a:effectLst/>
                <a:latin typeface="+mn-lt"/>
                <a:ea typeface="+mn-ea"/>
                <a:cs typeface="+mn-cs"/>
                <a:hlinkClick r:id="rId4"/>
              </a:rPr>
              <a:t>medicijnresten</a:t>
            </a:r>
            <a:r>
              <a:rPr lang="nl-NL" sz="1200" b="0" i="0" kern="1200" dirty="0">
                <a:solidFill>
                  <a:schemeClr val="tx1"/>
                </a:solidFill>
                <a:effectLst/>
                <a:latin typeface="+mn-lt"/>
                <a:ea typeface="+mn-ea"/>
                <a:cs typeface="+mn-cs"/>
              </a:rPr>
              <a:t> en </a:t>
            </a:r>
            <a:r>
              <a:rPr lang="nl-NL" sz="1200" b="0" i="0" u="none" strike="noStrike" kern="1200" dirty="0">
                <a:solidFill>
                  <a:schemeClr val="tx1"/>
                </a:solidFill>
                <a:effectLst/>
                <a:latin typeface="+mn-lt"/>
                <a:ea typeface="+mn-ea"/>
                <a:cs typeface="+mn-cs"/>
                <a:hlinkClick r:id="rId5"/>
              </a:rPr>
              <a:t>chemische lozingen</a:t>
            </a:r>
            <a:r>
              <a:rPr lang="nl-NL"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3</a:t>
            </a:fld>
            <a:endParaRPr lang="nl-NL"/>
          </a:p>
        </p:txBody>
      </p:sp>
    </p:spTree>
    <p:extLst>
      <p:ext uri="{BB962C8B-B14F-4D97-AF65-F5344CB8AC3E}">
        <p14:creationId xmlns:p14="http://schemas.microsoft.com/office/powerpoint/2010/main" val="364477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de steden wordt het doorgaans warmer dan in het omliggende buitengebied doordat steden meer warmte vasthouden. Dit wordt het stedelijk hitte-eilandeffect genoemd. Door veranderingen in onze verstedelijking (meer bebouwd oppervlak, dichtere bebouwing en toenemende ‘verstening’ in de bebouwde kom) neemt het hitte-eiland effect toe. Het ‘hitte-eilandeffect’ wordt veroorzaakt door:</a:t>
            </a:r>
          </a:p>
          <a:p>
            <a:r>
              <a:rPr lang="nl-NL" sz="1200" b="1" i="0" kern="1200" dirty="0">
                <a:solidFill>
                  <a:schemeClr val="tx1"/>
                </a:solidFill>
                <a:effectLst/>
                <a:latin typeface="+mn-lt"/>
                <a:ea typeface="+mn-ea"/>
                <a:cs typeface="+mn-cs"/>
              </a:rPr>
              <a:t>absorptie van zonnestraling</a:t>
            </a:r>
            <a:r>
              <a:rPr lang="nl-NL" sz="1200" b="0" i="0" kern="1200" dirty="0">
                <a:solidFill>
                  <a:schemeClr val="tx1"/>
                </a:solidFill>
                <a:effectLst/>
                <a:latin typeface="+mn-lt"/>
                <a:ea typeface="+mn-ea"/>
                <a:cs typeface="+mn-cs"/>
              </a:rPr>
              <a:t> door (stenige) materialen</a:t>
            </a:r>
          </a:p>
          <a:p>
            <a:r>
              <a:rPr lang="nl-NL" sz="1200" b="1" i="0" kern="1200" dirty="0">
                <a:solidFill>
                  <a:schemeClr val="tx1"/>
                </a:solidFill>
                <a:effectLst/>
                <a:latin typeface="+mn-lt"/>
                <a:ea typeface="+mn-ea"/>
                <a:cs typeface="+mn-cs"/>
              </a:rPr>
              <a:t>gebrek aan verdamping</a:t>
            </a:r>
            <a:r>
              <a:rPr lang="nl-NL" sz="1200" b="0" i="0" kern="1200" dirty="0">
                <a:solidFill>
                  <a:schemeClr val="tx1"/>
                </a:solidFill>
                <a:effectLst/>
                <a:latin typeface="+mn-lt"/>
                <a:ea typeface="+mn-ea"/>
                <a:cs typeface="+mn-cs"/>
              </a:rPr>
              <a:t> door weinig groen en water: een goot deel van de inkomende straling wordt omgezet in voelbare warmte</a:t>
            </a:r>
          </a:p>
          <a:p>
            <a:r>
              <a:rPr lang="nl-NL" sz="1200" b="1" i="0" kern="1200" dirty="0">
                <a:solidFill>
                  <a:schemeClr val="tx1"/>
                </a:solidFill>
                <a:effectLst/>
                <a:latin typeface="+mn-lt"/>
                <a:ea typeface="+mn-ea"/>
                <a:cs typeface="+mn-cs"/>
              </a:rPr>
              <a:t>uitstoot van warmte</a:t>
            </a:r>
            <a:r>
              <a:rPr lang="nl-NL" sz="1200" b="0" i="0" kern="1200" dirty="0">
                <a:solidFill>
                  <a:schemeClr val="tx1"/>
                </a:solidFill>
                <a:effectLst/>
                <a:latin typeface="+mn-lt"/>
                <a:ea typeface="+mn-ea"/>
                <a:cs typeface="+mn-cs"/>
              </a:rPr>
              <a:t> bij menselijke activiteiten door bijvoorbeeld industrie en huishoudens</a:t>
            </a:r>
          </a:p>
          <a:p>
            <a:r>
              <a:rPr lang="nl-NL" sz="1200" b="0" i="0" kern="1200" dirty="0">
                <a:solidFill>
                  <a:schemeClr val="tx1"/>
                </a:solidFill>
                <a:effectLst/>
                <a:latin typeface="+mn-lt"/>
                <a:ea typeface="+mn-ea"/>
                <a:cs typeface="+mn-cs"/>
              </a:rPr>
              <a:t>‘s Nachts is het verschil in luchttemperatuur tussen stad en platteland het grootst. Dit komt doordat de stad na zonsondergang langzamer afkoelt dan het buitengebied. Het temperatuurverschil kan oplopen tot meer dan 7 graden. De mate waarin het hitte-eilandeffect optreedt, varieert: hoe warm het ergens wordt, hangt af van de lokale ruimtelijke kenmerken. De meest bepalende factoren hierin zijn:</a:t>
            </a:r>
          </a:p>
          <a:p>
            <a:r>
              <a:rPr lang="nl-NL" sz="1200" b="0" i="0" kern="1200" dirty="0">
                <a:solidFill>
                  <a:schemeClr val="tx1"/>
                </a:solidFill>
                <a:effectLst/>
                <a:latin typeface="+mn-lt"/>
                <a:ea typeface="+mn-ea"/>
                <a:cs typeface="+mn-cs"/>
              </a:rPr>
              <a:t>aandeel bebouwd oppervlak</a:t>
            </a:r>
          </a:p>
          <a:p>
            <a:r>
              <a:rPr lang="nl-NL" sz="1200" b="0" i="0" kern="1200" dirty="0">
                <a:solidFill>
                  <a:schemeClr val="tx1"/>
                </a:solidFill>
                <a:effectLst/>
                <a:latin typeface="+mn-lt"/>
                <a:ea typeface="+mn-ea"/>
                <a:cs typeface="+mn-cs"/>
              </a:rPr>
              <a:t>aandeel verhard oppervlak</a:t>
            </a:r>
          </a:p>
          <a:p>
            <a:r>
              <a:rPr lang="nl-NL" sz="1200" b="0" i="0" kern="1200" dirty="0">
                <a:solidFill>
                  <a:schemeClr val="tx1"/>
                </a:solidFill>
                <a:effectLst/>
                <a:latin typeface="+mn-lt"/>
                <a:ea typeface="+mn-ea"/>
                <a:cs typeface="+mn-cs"/>
              </a:rPr>
              <a:t>aandeel groen oppervlak</a:t>
            </a:r>
          </a:p>
          <a:p>
            <a:r>
              <a:rPr lang="nl-NL" sz="1200" b="0" i="0" kern="1200" dirty="0">
                <a:solidFill>
                  <a:schemeClr val="tx1"/>
                </a:solidFill>
                <a:effectLst/>
                <a:latin typeface="+mn-lt"/>
                <a:ea typeface="+mn-ea"/>
                <a:cs typeface="+mn-cs"/>
              </a:rPr>
              <a:t>Andere factoren die meespelen in het hitte-eilandeffect zijn de verhouding tussen gebouwhoogte en straatbreedte (in verband met de absorptie van zonnestraling), de mate van thermische uitstraling van gebouwen en andere oppervlakken naar de atmosfeer, en de mate van ventilatie in de straat. De inrichting van een straat of wijk heeft dus invloed op de lokale temperatuur: de ene wijk levert een sterker hitte-eiland-effect op dan de andere. De hittebelasting van het menselijk lichaam is eveneens sterk afhankelijk van de lokale inrichting. Wind heeft bijvoorbeeld een positief effect op de gevoelstemperatuur tijdens zomerse dagen. Lees meer over het hitte-eiland-effect van verschillende wijktypen in het </a:t>
            </a:r>
            <a:r>
              <a:rPr lang="nl-NL" sz="1200" b="0" i="0" u="sng" kern="1200" dirty="0">
                <a:solidFill>
                  <a:schemeClr val="tx1"/>
                </a:solidFill>
                <a:effectLst/>
                <a:latin typeface="+mn-lt"/>
                <a:ea typeface="+mn-ea"/>
                <a:cs typeface="+mn-cs"/>
                <a:hlinkClick r:id="rId3"/>
              </a:rPr>
              <a:t>voorbeeldenboek 'het klimaat past ook in uw straatje'</a:t>
            </a:r>
            <a:r>
              <a:rPr lang="nl-NL"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11</a:t>
            </a:fld>
            <a:endParaRPr lang="nl-NL"/>
          </a:p>
        </p:txBody>
      </p:sp>
    </p:spTree>
    <p:extLst>
      <p:ext uri="{BB962C8B-B14F-4D97-AF65-F5344CB8AC3E}">
        <p14:creationId xmlns:p14="http://schemas.microsoft.com/office/powerpoint/2010/main" val="7995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Een direct effect van klimaatverandering op de gezondheid is extreem weer zoals noodweer en hittegolven.  Mensen kunnen verrast worden door onweersbuien, snel stijgend water of modderstromen door extreme regen, met alle gevolgen van dien. Ook de toename van hitte heeft gevolgen voor de volksgezondheid. In Nederland zien we een stijgende trend in zeer warme dagen. Kwetsbare groepen zoals ouderen en zieken lopen hierdoor een groter risico door hitte eerder te overlijden.</a:t>
            </a:r>
            <a:br>
              <a:rPr lang="nl-NL" dirty="0"/>
            </a:br>
            <a:r>
              <a:rPr lang="nl-NL" sz="1200" b="0" i="0" kern="1200" dirty="0">
                <a:solidFill>
                  <a:schemeClr val="tx1"/>
                </a:solidFill>
                <a:effectLst/>
                <a:latin typeface="+mn-lt"/>
                <a:ea typeface="+mn-ea"/>
                <a:cs typeface="+mn-cs"/>
              </a:rPr>
              <a:t>Vooral in steden zijn mensen extra kwetsbaar vanwege het ‘stedelijk hitte-eilandeffect’. In steden is het enkele graden warmer dan in een landelijke omgeving. Een stad brengt veel warmte voort, terwijl beton, stenen en asfalt warmte vasthouden. Omdat er in een stad vaak nauwe straten zijn, is er weinig verkoelende luchtcirculatie. Beperkte begroeiing en water verhoogt de stadshitte nog meer.</a:t>
            </a:r>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15</a:t>
            </a:fld>
            <a:endParaRPr lang="nl-NL"/>
          </a:p>
        </p:txBody>
      </p:sp>
    </p:spTree>
    <p:extLst>
      <p:ext uri="{BB962C8B-B14F-4D97-AF65-F5344CB8AC3E}">
        <p14:creationId xmlns:p14="http://schemas.microsoft.com/office/powerpoint/2010/main" val="250882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21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12-9-2019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nRePbJtegN4?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nmi.nl/kennis-en-datacentrum/achtergrond/extreme-neerslagsom-in-herwijn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eObfcVMzlCk?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hier.nu/themas/klimaatverandering/3-innovaties-die-bijdragen-aan-oplossing-van-het-klimaatprobleem" TargetMode="External"/><Relationship Id="rId3" Type="http://schemas.openxmlformats.org/officeDocument/2006/relationships/hyperlink" Target="https://www.wur.nl/nl/Dossiers/dossier/klimaatindestad.htm" TargetMode="External"/><Relationship Id="rId7" Type="http://schemas.openxmlformats.org/officeDocument/2006/relationships/hyperlink" Target="https://kbstoolbox.nl/nl/new-project" TargetMode="External"/><Relationship Id="rId2" Type="http://schemas.openxmlformats.org/officeDocument/2006/relationships/hyperlink" Target="https://www.wur.nl/nl/Dossiers/dossier/Droogte-1.htm" TargetMode="External"/><Relationship Id="rId1" Type="http://schemas.openxmlformats.org/officeDocument/2006/relationships/slideLayout" Target="../slideLayouts/slideLayout2.xml"/><Relationship Id="rId6" Type="http://schemas.openxmlformats.org/officeDocument/2006/relationships/hyperlink" Target="https://ruimtelijkeadaptatie.nl/hulpmiddelen/voorbeeldenboek/" TargetMode="External"/><Relationship Id="rId5" Type="http://schemas.openxmlformats.org/officeDocument/2006/relationships/hyperlink" Target="https://ruimtelijkeadaptatie.nl/" TargetMode="External"/><Relationship Id="rId4" Type="http://schemas.openxmlformats.org/officeDocument/2006/relationships/hyperlink" Target="https://www.wur.nl/nl/project/Hoe-maak-je-een-stad-beter-bestand-tegen-hittestress-en-wateroverlast.ht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olkskrant.nl/a-b2f68925"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301199-de-maas-als-bron-van-drinkwater-steeds-kwetsbaarder.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tlnieuws.nl/nieuws/artikel/4762221/hitte-stad-warm-hitte-eiland-weer-verkoeli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www.volkskrant.nl/nieuws-achtergrond/commissie-von-der-leyen-wil-met-europese-weg-als-voorbeeld-voor-rest-wereld-fungeren~b71d983d/" TargetMode="External"/><Relationship Id="rId4" Type="http://schemas.openxmlformats.org/officeDocument/2006/relationships/hyperlink" Target="https://www.volkskrant.nl/nieuws-achtergrond/voormalig-pvda-leider-samsom-wordt-rechterhand-van-timmermans-en-krijgt-grote-invloed-op-europees-milieubeleid~bfafcd2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Zbl9uTaBM0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4DE6D3D-C3E3-44F4-A04C-84A4103CA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83" y="0"/>
            <a:ext cx="17953084" cy="6858000"/>
          </a:xfrm>
          <a:prstGeom prst="rect">
            <a:avLst/>
          </a:prstGeom>
        </p:spPr>
      </p:pic>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a:lstStyle/>
          <a:p>
            <a:endParaRPr lang="nl-NL"/>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solidFill>
                  <a:schemeClr val="bg1"/>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971444" y="5105400"/>
            <a:ext cx="311493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solidFill>
              </a:rPr>
              <a:t>13-9-2019</a:t>
            </a:r>
          </a:p>
          <a:p>
            <a:r>
              <a:rPr lang="nl-NL" sz="2400" dirty="0">
                <a:solidFill>
                  <a:schemeClr val="bg1"/>
                </a:solidFill>
              </a:rPr>
              <a:t>Jaar 3 – Periode 1</a:t>
            </a:r>
          </a:p>
          <a:p>
            <a:r>
              <a:rPr lang="nl-NL" sz="2400" dirty="0">
                <a:solidFill>
                  <a:schemeClr val="bg1"/>
                </a:solidFill>
              </a:rPr>
              <a:t>Les 2</a:t>
            </a:r>
          </a:p>
        </p:txBody>
      </p:sp>
      <p:sp>
        <p:nvSpPr>
          <p:cNvPr id="7" name="Rechthoek 6">
            <a:extLst>
              <a:ext uri="{FF2B5EF4-FFF2-40B4-BE49-F238E27FC236}">
                <a16:creationId xmlns:a16="http://schemas.microsoft.com/office/drawing/2014/main" id="{268E7462-0461-4603-8CE2-5553AFB448D8}"/>
              </a:ext>
            </a:extLst>
          </p:cNvPr>
          <p:cNvSpPr/>
          <p:nvPr/>
        </p:nvSpPr>
        <p:spPr>
          <a:xfrm>
            <a:off x="8114308" y="181895"/>
            <a:ext cx="2124428" cy="369332"/>
          </a:xfrm>
          <a:prstGeom prst="rect">
            <a:avLst/>
          </a:prstGeom>
        </p:spPr>
        <p:txBody>
          <a:bodyPr wrap="none">
            <a:spAutoFit/>
          </a:bodyPr>
          <a:lstStyle/>
          <a:p>
            <a:r>
              <a:rPr lang="nl-NL" dirty="0">
                <a:solidFill>
                  <a:schemeClr val="bg1">
                    <a:lumMod val="50000"/>
                  </a:schemeClr>
                </a:solidFill>
              </a:rPr>
              <a:t>IBS De Leefbare Stad</a:t>
            </a:r>
          </a:p>
        </p:txBody>
      </p:sp>
    </p:spTree>
    <p:extLst>
      <p:ext uri="{BB962C8B-B14F-4D97-AF65-F5344CB8AC3E}">
        <p14:creationId xmlns:p14="http://schemas.microsoft.com/office/powerpoint/2010/main" val="1636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1B3DF-9AAC-4ED4-88D9-BEF277E3D195}"/>
              </a:ext>
            </a:extLst>
          </p:cNvPr>
          <p:cNvSpPr>
            <a:spLocks noGrp="1"/>
          </p:cNvSpPr>
          <p:nvPr>
            <p:ph type="title"/>
          </p:nvPr>
        </p:nvSpPr>
        <p:spPr/>
        <p:txBody>
          <a:bodyPr/>
          <a:lstStyle/>
          <a:p>
            <a:r>
              <a:rPr lang="nl-NL" dirty="0"/>
              <a:t>Waardoor neemt hitte toe? Versterkt Broeikaseffect</a:t>
            </a:r>
          </a:p>
        </p:txBody>
      </p:sp>
      <p:pic>
        <p:nvPicPr>
          <p:cNvPr id="4" name="Onlinemedia 3" title="Climate Challenge: Het versterkt broeikaseffect">
            <a:hlinkClick r:id="" action="ppaction://media"/>
            <a:extLst>
              <a:ext uri="{FF2B5EF4-FFF2-40B4-BE49-F238E27FC236}">
                <a16:creationId xmlns:a16="http://schemas.microsoft.com/office/drawing/2014/main" id="{1DDD6212-B262-4FD6-A240-5B5CC14D5096}"/>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47962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AD850-D275-487A-A62A-FE609A320ED3}"/>
              </a:ext>
            </a:extLst>
          </p:cNvPr>
          <p:cNvSpPr>
            <a:spLocks noGrp="1"/>
          </p:cNvSpPr>
          <p:nvPr>
            <p:ph type="title"/>
          </p:nvPr>
        </p:nvSpPr>
        <p:spPr/>
        <p:txBody>
          <a:bodyPr/>
          <a:lstStyle/>
          <a:p>
            <a:r>
              <a:rPr lang="nl-NL" dirty="0"/>
              <a:t>Hitte-eilandeffect</a:t>
            </a:r>
          </a:p>
        </p:txBody>
      </p:sp>
      <p:sp>
        <p:nvSpPr>
          <p:cNvPr id="3" name="Tijdelijke aanduiding voor inhoud 2">
            <a:extLst>
              <a:ext uri="{FF2B5EF4-FFF2-40B4-BE49-F238E27FC236}">
                <a16:creationId xmlns:a16="http://schemas.microsoft.com/office/drawing/2014/main" id="{843775F7-47FC-4F14-8FC8-4BF4487C2F61}"/>
              </a:ext>
            </a:extLst>
          </p:cNvPr>
          <p:cNvSpPr>
            <a:spLocks noGrp="1"/>
          </p:cNvSpPr>
          <p:nvPr>
            <p:ph idx="1"/>
          </p:nvPr>
        </p:nvSpPr>
        <p:spPr/>
        <p:txBody>
          <a:bodyPr>
            <a:normAutofit fontScale="77500" lnSpcReduction="20000"/>
          </a:bodyPr>
          <a:lstStyle/>
          <a:p>
            <a:pPr marL="0" indent="0">
              <a:buNone/>
            </a:pPr>
            <a:r>
              <a:rPr lang="nl-NL" dirty="0"/>
              <a:t>In de stad warmer dan in het omliggende buitengebied doordat stad meer warmte vasthoud. Het ‘hitte-eilandeffect’ wordt veroorzaakt door:</a:t>
            </a:r>
          </a:p>
          <a:p>
            <a:r>
              <a:rPr lang="nl-NL" b="1" dirty="0"/>
              <a:t>absorptie van zonnestraling</a:t>
            </a:r>
            <a:r>
              <a:rPr lang="nl-NL" dirty="0"/>
              <a:t> door (stenige) materialen</a:t>
            </a:r>
          </a:p>
          <a:p>
            <a:r>
              <a:rPr lang="nl-NL" b="1" dirty="0"/>
              <a:t>gebrek aan verdamping</a:t>
            </a:r>
            <a:r>
              <a:rPr lang="nl-NL" dirty="0"/>
              <a:t> door weinig groen en water: een groot deel van de inkomende straling wordt omgezet in voelbare warmte</a:t>
            </a:r>
          </a:p>
          <a:p>
            <a:r>
              <a:rPr lang="nl-NL" b="1" dirty="0"/>
              <a:t>uitstoot van warmte</a:t>
            </a:r>
            <a:r>
              <a:rPr lang="nl-NL" dirty="0"/>
              <a:t> bij menselijke activiteiten door bijvoorbeeld industrie en huishoudens</a:t>
            </a:r>
          </a:p>
          <a:p>
            <a:endParaRPr lang="nl-NL" dirty="0"/>
          </a:p>
          <a:p>
            <a:pPr marL="0" indent="0">
              <a:buNone/>
            </a:pPr>
            <a:r>
              <a:rPr lang="nl-NL" dirty="0"/>
              <a:t>De meest bepalende factoren voor het ‘hitte-eilandeffect’ zijn:</a:t>
            </a:r>
          </a:p>
          <a:p>
            <a:r>
              <a:rPr lang="nl-NL" dirty="0"/>
              <a:t>aandeel bebouwd oppervlak</a:t>
            </a:r>
          </a:p>
          <a:p>
            <a:r>
              <a:rPr lang="nl-NL" dirty="0"/>
              <a:t>aandeel verhard oppervlak</a:t>
            </a:r>
          </a:p>
          <a:p>
            <a:r>
              <a:rPr lang="nl-NL" dirty="0"/>
              <a:t>aandeel groen oppervlak</a:t>
            </a:r>
          </a:p>
          <a:p>
            <a:endParaRPr lang="nl-NL" dirty="0"/>
          </a:p>
          <a:p>
            <a:pPr marL="0" indent="0">
              <a:buNone/>
            </a:pPr>
            <a:r>
              <a:rPr lang="nl-NL" dirty="0"/>
              <a:t> </a:t>
            </a:r>
            <a:r>
              <a:rPr lang="nl-NL" u="sng" dirty="0">
                <a:hlinkClick r:id="rId3"/>
              </a:rPr>
              <a:t>voorbeeldenboek 'het klimaat past ook in uw straatje'</a:t>
            </a:r>
            <a:r>
              <a:rPr lang="nl-NL" dirty="0"/>
              <a:t>.</a:t>
            </a:r>
          </a:p>
          <a:p>
            <a:endParaRPr lang="nl-NL" dirty="0"/>
          </a:p>
        </p:txBody>
      </p:sp>
    </p:spTree>
    <p:extLst>
      <p:ext uri="{BB962C8B-B14F-4D97-AF65-F5344CB8AC3E}">
        <p14:creationId xmlns:p14="http://schemas.microsoft.com/office/powerpoint/2010/main" val="41264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dirty="0"/>
              <a:t>Schade door droogte</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p:txBody>
          <a:bodyPr>
            <a:normAutofit lnSpcReduction="10000"/>
          </a:bodyPr>
          <a:lstStyle/>
          <a:p>
            <a:r>
              <a:rPr lang="nl-NL" dirty="0"/>
              <a:t>Algemene kwetsbaarheid van stedelijk gebied voor droogte; gevolgen:</a:t>
            </a:r>
          </a:p>
          <a:p>
            <a:pPr lvl="1"/>
            <a:r>
              <a:rPr lang="nl-NL" dirty="0"/>
              <a:t>Door uitzakken van grondwaterstanden kunnen klei- en veenlagen inklinken, </a:t>
            </a:r>
          </a:p>
          <a:p>
            <a:pPr lvl="1"/>
            <a:r>
              <a:rPr lang="nl-NL" dirty="0"/>
              <a:t>grote financiële schade aan bebouwing of infrastructuur. </a:t>
            </a:r>
          </a:p>
          <a:p>
            <a:pPr lvl="1"/>
            <a:r>
              <a:rPr lang="nl-NL" dirty="0"/>
              <a:t>Stedelijk groen kan afsterven als onvoldoende (grond)water beschikbaar is </a:t>
            </a:r>
          </a:p>
          <a:p>
            <a:pPr lvl="1"/>
            <a:r>
              <a:rPr lang="nl-NL" dirty="0"/>
              <a:t>Temperatuur van stedelijk water neemt toe. risico voor algenbloei (waaronder blauwalg), botulisme, stank en vissterfte door afname van het zuurstofgehalte. </a:t>
            </a:r>
          </a:p>
          <a:p>
            <a:pPr lvl="1"/>
            <a:r>
              <a:rPr lang="nl-NL" dirty="0"/>
              <a:t>Een laag oppervlaktewaterpeil kan de stabiliteit van oevers en kades aantasten. </a:t>
            </a:r>
          </a:p>
        </p:txBody>
      </p:sp>
    </p:spTree>
    <p:extLst>
      <p:ext uri="{BB962C8B-B14F-4D97-AF65-F5344CB8AC3E}">
        <p14:creationId xmlns:p14="http://schemas.microsoft.com/office/powerpoint/2010/main" val="348802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dirty="0"/>
              <a:t>Schade door droogte</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p:txBody>
          <a:bodyPr>
            <a:normAutofit/>
          </a:bodyPr>
          <a:lstStyle/>
          <a:p>
            <a:endParaRPr lang="nl-NL" dirty="0"/>
          </a:p>
        </p:txBody>
      </p:sp>
      <p:pic>
        <p:nvPicPr>
          <p:cNvPr id="4" name="Afbeelding 3">
            <a:extLst>
              <a:ext uri="{FF2B5EF4-FFF2-40B4-BE49-F238E27FC236}">
                <a16:creationId xmlns:a16="http://schemas.microsoft.com/office/drawing/2014/main" id="{7A7C94C2-C248-4C9F-BAFE-5092882BEAF4}"/>
              </a:ext>
            </a:extLst>
          </p:cNvPr>
          <p:cNvPicPr>
            <a:picLocks noChangeAspect="1"/>
          </p:cNvPicPr>
          <p:nvPr/>
        </p:nvPicPr>
        <p:blipFill rotWithShape="1">
          <a:blip r:embed="rId2"/>
          <a:srcRect l="13516" t="24721" r="29141" b="10672"/>
          <a:stretch/>
        </p:blipFill>
        <p:spPr>
          <a:xfrm>
            <a:off x="3448049" y="2162175"/>
            <a:ext cx="6991351" cy="4430714"/>
          </a:xfrm>
          <a:prstGeom prst="rect">
            <a:avLst/>
          </a:prstGeom>
        </p:spPr>
      </p:pic>
      <p:sp>
        <p:nvSpPr>
          <p:cNvPr id="5" name="Rechthoek 4">
            <a:extLst>
              <a:ext uri="{FF2B5EF4-FFF2-40B4-BE49-F238E27FC236}">
                <a16:creationId xmlns:a16="http://schemas.microsoft.com/office/drawing/2014/main" id="{B3471196-1B14-4E65-9863-3992C6F3238A}"/>
              </a:ext>
            </a:extLst>
          </p:cNvPr>
          <p:cNvSpPr/>
          <p:nvPr/>
        </p:nvSpPr>
        <p:spPr>
          <a:xfrm>
            <a:off x="3991096" y="3244334"/>
            <a:ext cx="4209807" cy="369332"/>
          </a:xfrm>
          <a:prstGeom prst="rect">
            <a:avLst/>
          </a:prstGeom>
        </p:spPr>
        <p:txBody>
          <a:bodyPr wrap="none">
            <a:spAutoFit/>
          </a:bodyPr>
          <a:lstStyle/>
          <a:p>
            <a:pPr fontAlgn="base"/>
            <a:r>
              <a:rPr lang="nl-NL" b="1" dirty="0">
                <a:solidFill>
                  <a:srgbClr val="FFFFFF"/>
                </a:solidFill>
                <a:latin typeface="verdana" panose="020B0604030504040204" pitchFamily="34" charset="0"/>
              </a:rPr>
              <a:t>5 Weetjes over Hitte in de stad</a:t>
            </a:r>
            <a:endParaRPr lang="nl-NL" b="1" i="0" dirty="0">
              <a:solidFill>
                <a:srgbClr val="FFFFFF"/>
              </a:solidFill>
              <a:effectLst/>
              <a:latin typeface="verdana" panose="020B0604030504040204" pitchFamily="34" charset="0"/>
            </a:endParaRPr>
          </a:p>
        </p:txBody>
      </p:sp>
    </p:spTree>
    <p:extLst>
      <p:ext uri="{BB962C8B-B14F-4D97-AF65-F5344CB8AC3E}">
        <p14:creationId xmlns:p14="http://schemas.microsoft.com/office/powerpoint/2010/main" val="230865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1B8B4-CBEA-48C1-BFBA-20EB1B25EAA1}"/>
              </a:ext>
            </a:extLst>
          </p:cNvPr>
          <p:cNvSpPr>
            <a:spLocks noGrp="1"/>
          </p:cNvSpPr>
          <p:nvPr>
            <p:ph type="title"/>
          </p:nvPr>
        </p:nvSpPr>
        <p:spPr/>
        <p:txBody>
          <a:bodyPr/>
          <a:lstStyle/>
          <a:p>
            <a:r>
              <a:rPr lang="nl-NL" dirty="0"/>
              <a:t>5 Weetjes over Hitte in de stad</a:t>
            </a:r>
          </a:p>
        </p:txBody>
      </p:sp>
      <p:sp>
        <p:nvSpPr>
          <p:cNvPr id="3" name="Tijdelijke aanduiding voor inhoud 2">
            <a:extLst>
              <a:ext uri="{FF2B5EF4-FFF2-40B4-BE49-F238E27FC236}">
                <a16:creationId xmlns:a16="http://schemas.microsoft.com/office/drawing/2014/main" id="{E0823CE1-1F16-45FF-8409-550B0399915F}"/>
              </a:ext>
            </a:extLst>
          </p:cNvPr>
          <p:cNvSpPr>
            <a:spLocks noGrp="1"/>
          </p:cNvSpPr>
          <p:nvPr>
            <p:ph idx="1"/>
          </p:nvPr>
        </p:nvSpPr>
        <p:spPr/>
        <p:txBody>
          <a:bodyPr/>
          <a:lstStyle/>
          <a:p>
            <a:r>
              <a:rPr lang="nl-NL" dirty="0"/>
              <a:t>In de stad kan het tot 7 graden warmer zijn dan op het platteland</a:t>
            </a:r>
          </a:p>
          <a:p>
            <a:r>
              <a:rPr lang="nl-NL" dirty="0"/>
              <a:t>Je kunt op je mobiel de mate van hittestress in de gaten houden</a:t>
            </a:r>
          </a:p>
          <a:p>
            <a:r>
              <a:rPr lang="nl-NL" dirty="0"/>
              <a:t>De toenemende verstening van tuinen zorgt er voor dat het in steden nóg warmer wordt</a:t>
            </a:r>
          </a:p>
          <a:p>
            <a:r>
              <a:rPr lang="nl-NL" dirty="0"/>
              <a:t>Onderzoekers werken aan een hittevoorspelling op straatniveau</a:t>
            </a:r>
          </a:p>
          <a:p>
            <a:r>
              <a:rPr lang="nl-NL" dirty="0"/>
              <a:t>Groen in de stad helpt tegen hittestress en is goed voor waterafvoer bij extreme buien</a:t>
            </a:r>
          </a:p>
        </p:txBody>
      </p:sp>
    </p:spTree>
    <p:extLst>
      <p:ext uri="{BB962C8B-B14F-4D97-AF65-F5344CB8AC3E}">
        <p14:creationId xmlns:p14="http://schemas.microsoft.com/office/powerpoint/2010/main" val="11984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558C7-DCF6-4D3F-BB4E-7650DC69D4CF}"/>
              </a:ext>
            </a:extLst>
          </p:cNvPr>
          <p:cNvSpPr>
            <a:spLocks noGrp="1"/>
          </p:cNvSpPr>
          <p:nvPr>
            <p:ph type="title"/>
          </p:nvPr>
        </p:nvSpPr>
        <p:spPr/>
        <p:txBody>
          <a:bodyPr/>
          <a:lstStyle/>
          <a:p>
            <a:r>
              <a:rPr lang="nl-NL" dirty="0"/>
              <a:t>Risico’s klimaatverandering Gezondheid</a:t>
            </a:r>
            <a:br>
              <a:rPr lang="nl-NL" dirty="0"/>
            </a:br>
            <a:endParaRPr lang="nl-NL" dirty="0"/>
          </a:p>
        </p:txBody>
      </p:sp>
      <p:sp>
        <p:nvSpPr>
          <p:cNvPr id="3" name="Tijdelijke aanduiding voor inhoud 2">
            <a:extLst>
              <a:ext uri="{FF2B5EF4-FFF2-40B4-BE49-F238E27FC236}">
                <a16:creationId xmlns:a16="http://schemas.microsoft.com/office/drawing/2014/main" id="{EA7D60E7-7DF7-4595-B06A-ED0BA75DE252}"/>
              </a:ext>
            </a:extLst>
          </p:cNvPr>
          <p:cNvSpPr>
            <a:spLocks noGrp="1"/>
          </p:cNvSpPr>
          <p:nvPr>
            <p:ph idx="1"/>
          </p:nvPr>
        </p:nvSpPr>
        <p:spPr/>
        <p:txBody>
          <a:bodyPr/>
          <a:lstStyle/>
          <a:p>
            <a:endParaRPr lang="nl-NL" dirty="0"/>
          </a:p>
          <a:p>
            <a:r>
              <a:rPr lang="nl-NL" dirty="0">
                <a:hlinkClick r:id="rId3"/>
              </a:rPr>
              <a:t>https://www.knmi.nl/kennis-en-datacentrum/achtergrond/extreme-neerslagsom-in-herwijnen</a:t>
            </a:r>
            <a:endParaRPr lang="nl-NL" dirty="0"/>
          </a:p>
        </p:txBody>
      </p:sp>
      <p:grpSp>
        <p:nvGrpSpPr>
          <p:cNvPr id="6" name="Groep 5">
            <a:extLst>
              <a:ext uri="{FF2B5EF4-FFF2-40B4-BE49-F238E27FC236}">
                <a16:creationId xmlns:a16="http://schemas.microsoft.com/office/drawing/2014/main" id="{4E31F576-1C10-43AB-B46D-A5C2C9B4AFA4}"/>
              </a:ext>
            </a:extLst>
          </p:cNvPr>
          <p:cNvGrpSpPr/>
          <p:nvPr/>
        </p:nvGrpSpPr>
        <p:grpSpPr>
          <a:xfrm>
            <a:off x="0" y="0"/>
            <a:ext cx="12192000" cy="7473303"/>
            <a:chOff x="0" y="0"/>
            <a:chExt cx="12192000" cy="7473303"/>
          </a:xfrm>
        </p:grpSpPr>
        <p:pic>
          <p:nvPicPr>
            <p:cNvPr id="5" name="Afbeelding 4">
              <a:extLst>
                <a:ext uri="{FF2B5EF4-FFF2-40B4-BE49-F238E27FC236}">
                  <a16:creationId xmlns:a16="http://schemas.microsoft.com/office/drawing/2014/main" id="{2A195D3E-FA75-4D80-943C-75F5C84CBE87}"/>
                </a:ext>
              </a:extLst>
            </p:cNvPr>
            <p:cNvPicPr>
              <a:picLocks noChangeAspect="1"/>
            </p:cNvPicPr>
            <p:nvPr/>
          </p:nvPicPr>
          <p:blipFill rotWithShape="1">
            <a:blip r:embed="rId4"/>
            <a:srcRect l="90915"/>
            <a:stretch/>
          </p:blipFill>
          <p:spPr>
            <a:xfrm>
              <a:off x="11163300" y="0"/>
              <a:ext cx="1028700" cy="7473303"/>
            </a:xfrm>
            <a:prstGeom prst="rect">
              <a:avLst/>
            </a:prstGeom>
          </p:spPr>
        </p:pic>
        <p:pic>
          <p:nvPicPr>
            <p:cNvPr id="4" name="Afbeelding 3">
              <a:extLst>
                <a:ext uri="{FF2B5EF4-FFF2-40B4-BE49-F238E27FC236}">
                  <a16:creationId xmlns:a16="http://schemas.microsoft.com/office/drawing/2014/main" id="{98741AE8-6E5B-4218-9368-A633A5F6C52D}"/>
                </a:ext>
              </a:extLst>
            </p:cNvPr>
            <p:cNvPicPr>
              <a:picLocks noChangeAspect="1"/>
            </p:cNvPicPr>
            <p:nvPr/>
          </p:nvPicPr>
          <p:blipFill>
            <a:blip r:embed="rId4"/>
            <a:stretch>
              <a:fillRect/>
            </a:stretch>
          </p:blipFill>
          <p:spPr>
            <a:xfrm>
              <a:off x="0" y="0"/>
              <a:ext cx="11323186" cy="7473303"/>
            </a:xfrm>
            <a:prstGeom prst="rect">
              <a:avLst/>
            </a:prstGeom>
          </p:spPr>
        </p:pic>
      </p:grpSp>
    </p:spTree>
    <p:extLst>
      <p:ext uri="{BB962C8B-B14F-4D97-AF65-F5344CB8AC3E}">
        <p14:creationId xmlns:p14="http://schemas.microsoft.com/office/powerpoint/2010/main" val="38176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70ED3-B647-4F7C-A82D-F953635E356D}"/>
              </a:ext>
            </a:extLst>
          </p:cNvPr>
          <p:cNvSpPr>
            <a:spLocks noGrp="1"/>
          </p:cNvSpPr>
          <p:nvPr>
            <p:ph type="title"/>
          </p:nvPr>
        </p:nvSpPr>
        <p:spPr/>
        <p:txBody>
          <a:bodyPr/>
          <a:lstStyle/>
          <a:p>
            <a:r>
              <a:rPr lang="nl-NL" dirty="0"/>
              <a:t>Is warmer eigenlijk erg?</a:t>
            </a:r>
          </a:p>
        </p:txBody>
      </p:sp>
      <p:pic>
        <p:nvPicPr>
          <p:cNvPr id="4" name="Onlinemedia 3" title="Klimaatverandering 3 Is warmer eigenlijk erg">
            <a:hlinkClick r:id="" action="ppaction://media"/>
            <a:extLst>
              <a:ext uri="{FF2B5EF4-FFF2-40B4-BE49-F238E27FC236}">
                <a16:creationId xmlns:a16="http://schemas.microsoft.com/office/drawing/2014/main" id="{34F708D4-2270-408C-8B38-2AB1F4FC0A00}"/>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24751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dirty="0"/>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dirty="0"/>
              <a:t>Gezamenlijk plan van gemeenten, waterschappen, provincies en het Rijk. </a:t>
            </a:r>
          </a:p>
          <a:p>
            <a:r>
              <a:rPr lang="nl-NL" dirty="0"/>
              <a:t>Het plan versnelt en intensiveert de aanpak van:</a:t>
            </a:r>
          </a:p>
          <a:p>
            <a:pPr lvl="1"/>
            <a:r>
              <a:rPr lang="nl-NL" dirty="0">
                <a:solidFill>
                  <a:schemeClr val="bg1">
                    <a:lumMod val="75000"/>
                  </a:schemeClr>
                </a:solidFill>
              </a:rPr>
              <a:t>wateroverlast</a:t>
            </a:r>
          </a:p>
          <a:p>
            <a:pPr lvl="1"/>
            <a:r>
              <a:rPr lang="nl-NL" dirty="0">
                <a:solidFill>
                  <a:schemeClr val="bg1">
                    <a:lumMod val="75000"/>
                  </a:schemeClr>
                </a:solidFill>
              </a:rPr>
              <a:t>gevolgen van overstromingen</a:t>
            </a:r>
          </a:p>
          <a:p>
            <a:pPr lvl="1"/>
            <a:r>
              <a:rPr lang="nl-NL" dirty="0"/>
              <a:t>hittestress</a:t>
            </a:r>
          </a:p>
          <a:p>
            <a:pPr lvl="1"/>
            <a:r>
              <a:rPr lang="nl-NL" dirty="0"/>
              <a:t>droogte </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37889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395A6-7F51-420C-A95D-E63F6E94F3CA}"/>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57E97F59-B46C-4C7B-818B-0D4AD99C0953}"/>
              </a:ext>
            </a:extLst>
          </p:cNvPr>
          <p:cNvSpPr>
            <a:spLocks noGrp="1"/>
          </p:cNvSpPr>
          <p:nvPr>
            <p:ph idx="1"/>
          </p:nvPr>
        </p:nvSpPr>
        <p:spPr>
          <a:xfrm>
            <a:off x="1885243" y="1196753"/>
            <a:ext cx="9697157" cy="4929411"/>
          </a:xfrm>
        </p:spPr>
        <p:txBody>
          <a:bodyPr>
            <a:normAutofit lnSpcReduction="10000"/>
          </a:bodyPr>
          <a:lstStyle/>
          <a:p>
            <a:r>
              <a:rPr lang="nl-NL" dirty="0"/>
              <a:t>Zoek naar verschillende bronnen die informatie verschaffen over Hitte en Droogte en eventuele oplossingen.</a:t>
            </a:r>
          </a:p>
          <a:p>
            <a:endParaRPr lang="nl-NL" dirty="0"/>
          </a:p>
          <a:p>
            <a:pPr lvl="1"/>
            <a:r>
              <a:rPr lang="nl-NL" sz="2000" dirty="0">
                <a:hlinkClick r:id="rId2"/>
              </a:rPr>
              <a:t>https://www.wur.nl/nl/Dossiers/dossier/Droogte-1.htm</a:t>
            </a:r>
            <a:endParaRPr lang="nl-NL" sz="2000" dirty="0"/>
          </a:p>
          <a:p>
            <a:pPr lvl="1"/>
            <a:r>
              <a:rPr lang="nl-NL" sz="2000" dirty="0">
                <a:hlinkClick r:id="rId3"/>
              </a:rPr>
              <a:t>https://www.wur.nl/nl/Dossiers/dossier/klimaatindestad.htm</a:t>
            </a:r>
            <a:endParaRPr lang="nl-NL" sz="2000" dirty="0"/>
          </a:p>
          <a:p>
            <a:pPr lvl="1"/>
            <a:r>
              <a:rPr lang="nl-NL" sz="2000" dirty="0">
                <a:hlinkClick r:id="rId4"/>
              </a:rPr>
              <a:t>https://www.wur.nl/nl/project/Hoe-maak-je-een-stad-beter-bestand-tegen-hittestress-en-wateroverlast.htm</a:t>
            </a:r>
            <a:r>
              <a:rPr lang="nl-NL" sz="2000" dirty="0"/>
              <a:t> </a:t>
            </a:r>
          </a:p>
          <a:p>
            <a:pPr lvl="1"/>
            <a:r>
              <a:rPr lang="nl-NL" sz="2000" dirty="0">
                <a:hlinkClick r:id="rId5"/>
              </a:rPr>
              <a:t>https://ruimtelijkeadaptatie.nl/</a:t>
            </a:r>
            <a:endParaRPr lang="nl-NL" sz="2000" dirty="0"/>
          </a:p>
          <a:p>
            <a:pPr lvl="1"/>
            <a:r>
              <a:rPr lang="nl-NL" sz="2000" dirty="0">
                <a:hlinkClick r:id="rId6"/>
              </a:rPr>
              <a:t>https://ruimtelijkeadaptatie.nl/hulpmiddelen/voorbeeldenboek/ </a:t>
            </a:r>
            <a:endParaRPr lang="nl-NL" sz="2000" dirty="0"/>
          </a:p>
          <a:p>
            <a:pPr lvl="1"/>
            <a:r>
              <a:rPr lang="nl-NL" sz="2000" dirty="0">
                <a:hlinkClick r:id="rId7"/>
              </a:rPr>
              <a:t>https://kbstoolbox.nl/nl/new-project</a:t>
            </a:r>
            <a:endParaRPr lang="nl-NL" sz="2000" dirty="0"/>
          </a:p>
          <a:p>
            <a:pPr lvl="1"/>
            <a:r>
              <a:rPr lang="nl-NL" sz="2000" dirty="0">
                <a:hlinkClick r:id="rId8"/>
              </a:rPr>
              <a:t>https://www.hier.nu/themas/klimaatverandering/3-innovaties-die-bijdragen-aan-oplossing-van-het-klimaatprobleem</a:t>
            </a:r>
            <a:endParaRPr lang="nl-NL" sz="2000" dirty="0"/>
          </a:p>
          <a:p>
            <a:pPr lvl="1"/>
            <a:endParaRPr lang="nl-NL" dirty="0"/>
          </a:p>
          <a:p>
            <a:pPr lvl="1"/>
            <a:endParaRPr lang="nl-NL" dirty="0"/>
          </a:p>
          <a:p>
            <a:pPr lvl="1"/>
            <a:endParaRPr lang="nl-NL" dirty="0"/>
          </a:p>
        </p:txBody>
      </p:sp>
    </p:spTree>
    <p:extLst>
      <p:ext uri="{BB962C8B-B14F-4D97-AF65-F5344CB8AC3E}">
        <p14:creationId xmlns:p14="http://schemas.microsoft.com/office/powerpoint/2010/main" val="207211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999A0DCD-1EC4-4C22-939A-54F7DB25E2FA}"/>
              </a:ext>
            </a:extLst>
          </p:cNvPr>
          <p:cNvSpPr>
            <a:spLocks noGrp="1"/>
          </p:cNvSpPr>
          <p:nvPr>
            <p:ph sz="half" idx="1"/>
          </p:nvPr>
        </p:nvSpPr>
        <p:spPr>
          <a:xfrm>
            <a:off x="1800578" y="4419722"/>
            <a:ext cx="8590844" cy="1429877"/>
          </a:xfrm>
        </p:spPr>
        <p:txBody>
          <a:bodyPr>
            <a:noAutofit/>
          </a:bodyPr>
          <a:lstStyle/>
          <a:p>
            <a:r>
              <a:rPr lang="nl-NL" sz="4400" dirty="0"/>
              <a:t>Op naar een </a:t>
            </a:r>
            <a:r>
              <a:rPr lang="nl-NL" sz="4400" dirty="0" err="1"/>
              <a:t>Gasloze</a:t>
            </a:r>
            <a:r>
              <a:rPr lang="nl-NL" sz="4400" dirty="0"/>
              <a:t> toekomst</a:t>
            </a:r>
          </a:p>
        </p:txBody>
      </p:sp>
      <p:pic>
        <p:nvPicPr>
          <p:cNvPr id="1026" name="Picture 2">
            <a:extLst>
              <a:ext uri="{FF2B5EF4-FFF2-40B4-BE49-F238E27FC236}">
                <a16:creationId xmlns:a16="http://schemas.microsoft.com/office/drawing/2014/main" id="{4D797772-D0D7-4519-9D9D-0D7CFE107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597100"/>
            <a:ext cx="12192000" cy="805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A14EB23-47C7-48BD-9F2B-358641FF6CD2}"/>
              </a:ext>
            </a:extLst>
          </p:cNvPr>
          <p:cNvSpPr>
            <a:spLocks noGrp="1"/>
          </p:cNvSpPr>
          <p:nvPr>
            <p:ph type="title"/>
          </p:nvPr>
        </p:nvSpPr>
        <p:spPr>
          <a:xfrm>
            <a:off x="1800578" y="252060"/>
            <a:ext cx="8590844" cy="1143000"/>
          </a:xfrm>
        </p:spPr>
        <p:txBody>
          <a:bodyPr>
            <a:normAutofit/>
          </a:bodyPr>
          <a:lstStyle/>
          <a:p>
            <a:r>
              <a:rPr lang="nl-NL" dirty="0">
                <a:solidFill>
                  <a:schemeClr val="bg1">
                    <a:lumMod val="75000"/>
                  </a:schemeClr>
                </a:solidFill>
              </a:rPr>
              <a:t>Gaswinning Stopt in 2022!</a:t>
            </a:r>
          </a:p>
        </p:txBody>
      </p:sp>
      <p:sp>
        <p:nvSpPr>
          <p:cNvPr id="4" name="Tijdelijke aanduiding voor inhoud 3">
            <a:extLst>
              <a:ext uri="{FF2B5EF4-FFF2-40B4-BE49-F238E27FC236}">
                <a16:creationId xmlns:a16="http://schemas.microsoft.com/office/drawing/2014/main" id="{7D73052B-14BA-4609-B8E3-C952B4E81D15}"/>
              </a:ext>
            </a:extLst>
          </p:cNvPr>
          <p:cNvSpPr>
            <a:spLocks noGrp="1"/>
          </p:cNvSpPr>
          <p:nvPr>
            <p:ph sz="half" idx="2"/>
          </p:nvPr>
        </p:nvSpPr>
        <p:spPr/>
        <p:txBody>
          <a:bodyPr/>
          <a:lstStyle/>
          <a:p>
            <a:r>
              <a:rPr lang="nl-NL" u="sng" dirty="0">
                <a:hlinkClick r:id="rId3"/>
              </a:rPr>
              <a:t>https://www.volkskrant.nl/a-b2f68925</a:t>
            </a:r>
            <a:endParaRPr lang="nl-NL" dirty="0"/>
          </a:p>
          <a:p>
            <a:endParaRPr lang="nl-NL" dirty="0"/>
          </a:p>
          <a:p>
            <a:r>
              <a:rPr lang="nl-NL" dirty="0">
                <a:solidFill>
                  <a:schemeClr val="bg1">
                    <a:lumMod val="75000"/>
                  </a:schemeClr>
                </a:solidFill>
              </a:rPr>
              <a:t>10-09-2019</a:t>
            </a:r>
          </a:p>
        </p:txBody>
      </p:sp>
    </p:spTree>
    <p:extLst>
      <p:ext uri="{BB962C8B-B14F-4D97-AF65-F5344CB8AC3E}">
        <p14:creationId xmlns:p14="http://schemas.microsoft.com/office/powerpoint/2010/main" val="274093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7644" y="160336"/>
            <a:ext cx="8116711" cy="1143000"/>
          </a:xfrm>
        </p:spPr>
        <p:txBody>
          <a:bodyPr>
            <a:normAutofit fontScale="90000"/>
          </a:bodyPr>
          <a:lstStyle/>
          <a:p>
            <a:r>
              <a:rPr lang="nl-NL" b="1" dirty="0"/>
              <a:t>'De Maas als bron van drinkwater steeds kwetsbaarder'</a:t>
            </a:r>
          </a:p>
        </p:txBody>
      </p:sp>
      <p:sp>
        <p:nvSpPr>
          <p:cNvPr id="6" name="Tijdelijke aanduiding voor inhoud 5">
            <a:extLst>
              <a:ext uri="{FF2B5EF4-FFF2-40B4-BE49-F238E27FC236}">
                <a16:creationId xmlns:a16="http://schemas.microsoft.com/office/drawing/2014/main" id="{48E66506-E39F-4050-AE0D-CAA7C4FC165B}"/>
              </a:ext>
            </a:extLst>
          </p:cNvPr>
          <p:cNvSpPr>
            <a:spLocks noGrp="1"/>
          </p:cNvSpPr>
          <p:nvPr>
            <p:ph sz="half" idx="2"/>
          </p:nvPr>
        </p:nvSpPr>
        <p:spPr>
          <a:xfrm>
            <a:off x="6197600" y="1600201"/>
            <a:ext cx="5170311" cy="4525963"/>
          </a:xfrm>
        </p:spPr>
        <p:txBody>
          <a:bodyPr/>
          <a:lstStyle/>
          <a:p>
            <a:r>
              <a:rPr lang="nl-NL" dirty="0">
                <a:hlinkClick r:id="rId3"/>
              </a:rPr>
              <a:t>https://nos.nl/artikel/2301199-de-maas-als-bron-van-drinkwater-steeds-kwetsbaarder.html</a:t>
            </a:r>
            <a:endParaRPr lang="nl-NL" dirty="0"/>
          </a:p>
          <a:p>
            <a:r>
              <a:rPr lang="nl-NL" dirty="0"/>
              <a:t>11-9-19</a:t>
            </a:r>
          </a:p>
        </p:txBody>
      </p:sp>
      <p:pic>
        <p:nvPicPr>
          <p:cNvPr id="5" name="Tijdelijke aanduiding voor inhoud 4">
            <a:extLst>
              <a:ext uri="{FF2B5EF4-FFF2-40B4-BE49-F238E27FC236}">
                <a16:creationId xmlns:a16="http://schemas.microsoft.com/office/drawing/2014/main" id="{A11FD358-1BFF-4837-81A2-6131B2C56777}"/>
              </a:ext>
            </a:extLst>
          </p:cNvPr>
          <p:cNvPicPr>
            <a:picLocks noGrp="1" noChangeAspect="1"/>
          </p:cNvPicPr>
          <p:nvPr>
            <p:ph sz="half" idx="1"/>
          </p:nvPr>
        </p:nvPicPr>
        <p:blipFill>
          <a:blip r:embed="rId4"/>
          <a:stretch>
            <a:fillRect/>
          </a:stretch>
        </p:blipFill>
        <p:spPr>
          <a:xfrm>
            <a:off x="609600" y="2064380"/>
            <a:ext cx="5384800" cy="3597603"/>
          </a:xfrm>
          <a:prstGeom prst="rect">
            <a:avLst/>
          </a:prstGeom>
        </p:spPr>
      </p:pic>
    </p:spTree>
    <p:extLst>
      <p:ext uri="{BB962C8B-B14F-4D97-AF65-F5344CB8AC3E}">
        <p14:creationId xmlns:p14="http://schemas.microsoft.com/office/powerpoint/2010/main" val="69839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1688B-019D-4839-9AF2-E7A403414251}"/>
              </a:ext>
            </a:extLst>
          </p:cNvPr>
          <p:cNvSpPr>
            <a:spLocks noGrp="1"/>
          </p:cNvSpPr>
          <p:nvPr>
            <p:ph type="title"/>
          </p:nvPr>
        </p:nvSpPr>
        <p:spPr/>
        <p:txBody>
          <a:bodyPr>
            <a:normAutofit fontScale="90000"/>
          </a:bodyPr>
          <a:lstStyle/>
          <a:p>
            <a:r>
              <a:rPr lang="nl-NL" b="1" dirty="0"/>
              <a:t>Tot 13 graden warmer in de stad: </a:t>
            </a:r>
            <a:br>
              <a:rPr lang="nl-NL" b="1" dirty="0"/>
            </a:br>
            <a:r>
              <a:rPr lang="nl-NL" b="1" dirty="0"/>
              <a:t>Woon jij op een hitte-eiland?</a:t>
            </a:r>
          </a:p>
        </p:txBody>
      </p:sp>
      <p:sp>
        <p:nvSpPr>
          <p:cNvPr id="3" name="Tijdelijke aanduiding voor inhoud 2">
            <a:extLst>
              <a:ext uri="{FF2B5EF4-FFF2-40B4-BE49-F238E27FC236}">
                <a16:creationId xmlns:a16="http://schemas.microsoft.com/office/drawing/2014/main" id="{2A60AF3B-1923-4DBC-8F30-9DB7BED13E02}"/>
              </a:ext>
            </a:extLst>
          </p:cNvPr>
          <p:cNvSpPr>
            <a:spLocks noGrp="1"/>
          </p:cNvSpPr>
          <p:nvPr>
            <p:ph sz="half" idx="1"/>
          </p:nvPr>
        </p:nvSpPr>
        <p:spPr/>
        <p:txBody>
          <a:bodyPr/>
          <a:lstStyle/>
          <a:p>
            <a:r>
              <a:rPr lang="nl-NL" dirty="0">
                <a:hlinkClick r:id="rId2"/>
              </a:rPr>
              <a:t>https://www.rtlnieuws.nl/nieuws/artikel/4762221/hitte-stad-warm-hitte-eiland-weer-verkoeling</a:t>
            </a:r>
            <a:endParaRPr lang="nl-NL" dirty="0"/>
          </a:p>
        </p:txBody>
      </p:sp>
      <p:sp>
        <p:nvSpPr>
          <p:cNvPr id="4" name="Tijdelijke aanduiding voor inhoud 3">
            <a:extLst>
              <a:ext uri="{FF2B5EF4-FFF2-40B4-BE49-F238E27FC236}">
                <a16:creationId xmlns:a16="http://schemas.microsoft.com/office/drawing/2014/main" id="{A877B0E1-E177-4228-BA88-0845EAA2A49B}"/>
              </a:ext>
            </a:extLst>
          </p:cNvPr>
          <p:cNvSpPr>
            <a:spLocks noGrp="1"/>
          </p:cNvSpPr>
          <p:nvPr>
            <p:ph sz="half" idx="2"/>
          </p:nvPr>
        </p:nvSpPr>
        <p:spPr/>
        <p:txBody>
          <a:bodyPr/>
          <a:lstStyle/>
          <a:p>
            <a:r>
              <a:rPr lang="nl-NL" dirty="0"/>
              <a:t>Gemiddeld 3 graden warmer</a:t>
            </a:r>
          </a:p>
          <a:p>
            <a:r>
              <a:rPr lang="nl-NL" dirty="0"/>
              <a:t>Op hete dagen wel 13 graden!</a:t>
            </a:r>
          </a:p>
        </p:txBody>
      </p:sp>
      <p:pic>
        <p:nvPicPr>
          <p:cNvPr id="5" name="Afbeelding 4">
            <a:extLst>
              <a:ext uri="{FF2B5EF4-FFF2-40B4-BE49-F238E27FC236}">
                <a16:creationId xmlns:a16="http://schemas.microsoft.com/office/drawing/2014/main" id="{F36C8354-1752-433E-86E8-9B070A90E558}"/>
              </a:ext>
            </a:extLst>
          </p:cNvPr>
          <p:cNvPicPr>
            <a:picLocks noChangeAspect="1"/>
          </p:cNvPicPr>
          <p:nvPr/>
        </p:nvPicPr>
        <p:blipFill>
          <a:blip r:embed="rId3"/>
          <a:stretch>
            <a:fillRect/>
          </a:stretch>
        </p:blipFill>
        <p:spPr>
          <a:xfrm>
            <a:off x="5053367" y="2734322"/>
            <a:ext cx="6845669" cy="3850689"/>
          </a:xfrm>
          <a:prstGeom prst="rect">
            <a:avLst/>
          </a:prstGeom>
        </p:spPr>
      </p:pic>
    </p:spTree>
    <p:extLst>
      <p:ext uri="{BB962C8B-B14F-4D97-AF65-F5344CB8AC3E}">
        <p14:creationId xmlns:p14="http://schemas.microsoft.com/office/powerpoint/2010/main" val="2620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F4561-212D-4040-B46C-29833AC7ED27}"/>
              </a:ext>
            </a:extLst>
          </p:cNvPr>
          <p:cNvSpPr>
            <a:spLocks noGrp="1"/>
          </p:cNvSpPr>
          <p:nvPr>
            <p:ph type="title"/>
          </p:nvPr>
        </p:nvSpPr>
        <p:spPr/>
        <p:txBody>
          <a:bodyPr/>
          <a:lstStyle/>
          <a:p>
            <a:r>
              <a:rPr lang="nl-NL" dirty="0"/>
              <a:t>Klimaatbeleid Europese Commissie</a:t>
            </a:r>
          </a:p>
        </p:txBody>
      </p:sp>
      <p:pic>
        <p:nvPicPr>
          <p:cNvPr id="6" name="Tijdelijke aanduiding voor inhoud 5">
            <a:extLst>
              <a:ext uri="{FF2B5EF4-FFF2-40B4-BE49-F238E27FC236}">
                <a16:creationId xmlns:a16="http://schemas.microsoft.com/office/drawing/2014/main" id="{8EB98CAE-53E7-4C33-A23D-C2D6D9AE5E1E}"/>
              </a:ext>
            </a:extLst>
          </p:cNvPr>
          <p:cNvPicPr>
            <a:picLocks noGrp="1" noChangeAspect="1"/>
          </p:cNvPicPr>
          <p:nvPr>
            <p:ph sz="half" idx="2"/>
          </p:nvPr>
        </p:nvPicPr>
        <p:blipFill rotWithShape="1">
          <a:blip r:embed="rId2"/>
          <a:srcRect l="23887" t="29437" r="24840" b="9306"/>
          <a:stretch/>
        </p:blipFill>
        <p:spPr>
          <a:xfrm>
            <a:off x="6607392" y="1600201"/>
            <a:ext cx="5201559" cy="3495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Tijdelijke aanduiding voor inhoud 4">
            <a:extLst>
              <a:ext uri="{FF2B5EF4-FFF2-40B4-BE49-F238E27FC236}">
                <a16:creationId xmlns:a16="http://schemas.microsoft.com/office/drawing/2014/main" id="{5E384906-F333-4BDB-A848-420E2FE1534C}"/>
              </a:ext>
            </a:extLst>
          </p:cNvPr>
          <p:cNvPicPr>
            <a:picLocks noChangeAspect="1"/>
          </p:cNvPicPr>
          <p:nvPr/>
        </p:nvPicPr>
        <p:blipFill rotWithShape="1">
          <a:blip r:embed="rId3"/>
          <a:srcRect l="24290" t="48489" r="43397" b="18685"/>
          <a:stretch/>
        </p:blipFill>
        <p:spPr>
          <a:xfrm>
            <a:off x="152124" y="1557240"/>
            <a:ext cx="6267634" cy="3581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jdelijke aanduiding voor inhoud 8">
            <a:extLst>
              <a:ext uri="{FF2B5EF4-FFF2-40B4-BE49-F238E27FC236}">
                <a16:creationId xmlns:a16="http://schemas.microsoft.com/office/drawing/2014/main" id="{C8CADE49-DE8F-4F6A-9427-FDEA1CFD52F8}"/>
              </a:ext>
            </a:extLst>
          </p:cNvPr>
          <p:cNvSpPr>
            <a:spLocks noGrp="1"/>
          </p:cNvSpPr>
          <p:nvPr>
            <p:ph sz="half" idx="1"/>
          </p:nvPr>
        </p:nvSpPr>
        <p:spPr>
          <a:xfrm>
            <a:off x="3727358" y="5732756"/>
            <a:ext cx="5384800" cy="1125244"/>
          </a:xfrm>
        </p:spPr>
        <p:txBody>
          <a:bodyPr>
            <a:normAutofit/>
          </a:bodyPr>
          <a:lstStyle/>
          <a:p>
            <a:r>
              <a:rPr lang="nl-NL" sz="1100" dirty="0">
                <a:hlinkClick r:id="rId4"/>
              </a:rPr>
              <a:t>https://www.volkskrant.nl/nieuws-achtergrond/voormalig-pvda-leider-samsom-wordt-rechterhand-van-timmermans-en-krijgt-grote-invloed-op-europees-milieubeleid~bfafcd2e/</a:t>
            </a:r>
            <a:endParaRPr lang="nl-NL" sz="1100" dirty="0"/>
          </a:p>
          <a:p>
            <a:r>
              <a:rPr lang="nl-NL" sz="1100" dirty="0">
                <a:hlinkClick r:id="rId5"/>
              </a:rPr>
              <a:t>https://www.volkskrant.nl/nieuws-achtergrond/commissie-von-der-leyen-wil-met-europese-weg-als-voorbeeld-voor-rest-wereld-fungeren~b71d983d/</a:t>
            </a:r>
            <a:endParaRPr lang="nl-NL" sz="1100" dirty="0"/>
          </a:p>
        </p:txBody>
      </p:sp>
    </p:spTree>
    <p:extLst>
      <p:ext uri="{BB962C8B-B14F-4D97-AF65-F5344CB8AC3E}">
        <p14:creationId xmlns:p14="http://schemas.microsoft.com/office/powerpoint/2010/main" val="6591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99563" y="2490139"/>
            <a:ext cx="10515600" cy="1325563"/>
          </a:xfrm>
        </p:spPr>
        <p:txBody>
          <a:bodyPr>
            <a:normAutofit fontScale="90000"/>
          </a:bodyPr>
          <a:lstStyle/>
          <a:p>
            <a:r>
              <a:rPr lang="nl-NL" dirty="0"/>
              <a:t>Klimaatbestendige Stad</a:t>
            </a:r>
            <a:br>
              <a:rPr lang="nl-NL" dirty="0"/>
            </a:br>
            <a:r>
              <a:rPr lang="nl-NL" dirty="0"/>
              <a:t>Hitte en droogte</a:t>
            </a:r>
          </a:p>
        </p:txBody>
      </p:sp>
    </p:spTree>
    <p:extLst>
      <p:ext uri="{BB962C8B-B14F-4D97-AF65-F5344CB8AC3E}">
        <p14:creationId xmlns:p14="http://schemas.microsoft.com/office/powerpoint/2010/main" val="63850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a:t>
            </a:r>
          </a:p>
        </p:txBody>
      </p:sp>
      <p:sp>
        <p:nvSpPr>
          <p:cNvPr id="3" name="Tijdelijke aanduiding voor inhoud 2"/>
          <p:cNvSpPr>
            <a:spLocks noGrp="1"/>
          </p:cNvSpPr>
          <p:nvPr>
            <p:ph idx="1"/>
          </p:nvPr>
        </p:nvSpPr>
        <p:spPr/>
        <p:txBody>
          <a:bodyPr/>
          <a:lstStyle/>
          <a:p>
            <a:r>
              <a:rPr lang="nl-NL" dirty="0"/>
              <a:t>Aan het einde van deze les:</a:t>
            </a:r>
          </a:p>
          <a:p>
            <a:pPr lvl="1"/>
            <a:r>
              <a:rPr lang="nl-NL" dirty="0"/>
              <a:t>Heb je inzicht in de problemen en gevolgen van hitte en droogte in de stad</a:t>
            </a:r>
          </a:p>
          <a:p>
            <a:pPr lvl="1"/>
            <a:endParaRPr lang="nl-NL" dirty="0"/>
          </a:p>
        </p:txBody>
      </p:sp>
    </p:spTree>
    <p:extLst>
      <p:ext uri="{BB962C8B-B14F-4D97-AF65-F5344CB8AC3E}">
        <p14:creationId xmlns:p14="http://schemas.microsoft.com/office/powerpoint/2010/main" val="54382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A8C2A6-38EE-4F7C-A2CE-F1C76D5467E3}"/>
              </a:ext>
            </a:extLst>
          </p:cNvPr>
          <p:cNvSpPr>
            <a:spLocks noGrp="1"/>
          </p:cNvSpPr>
          <p:nvPr>
            <p:ph type="title"/>
          </p:nvPr>
        </p:nvSpPr>
        <p:spPr/>
        <p:txBody>
          <a:bodyPr/>
          <a:lstStyle/>
          <a:p>
            <a:r>
              <a:rPr lang="nl-NL" dirty="0"/>
              <a:t>Klimaatverandering geeft veel problemen</a:t>
            </a:r>
          </a:p>
        </p:txBody>
      </p:sp>
      <p:sp>
        <p:nvSpPr>
          <p:cNvPr id="3" name="Tijdelijke aanduiding voor inhoud 2">
            <a:extLst>
              <a:ext uri="{FF2B5EF4-FFF2-40B4-BE49-F238E27FC236}">
                <a16:creationId xmlns:a16="http://schemas.microsoft.com/office/drawing/2014/main" id="{1FEBA17A-1CC0-4DD7-BCF4-C56D19985DDF}"/>
              </a:ext>
            </a:extLst>
          </p:cNvPr>
          <p:cNvSpPr>
            <a:spLocks noGrp="1"/>
          </p:cNvSpPr>
          <p:nvPr>
            <p:ph idx="1"/>
          </p:nvPr>
        </p:nvSpPr>
        <p:spPr/>
        <p:txBody>
          <a:bodyPr/>
          <a:lstStyle/>
          <a:p>
            <a:r>
              <a:rPr lang="nl-NL" b="1" dirty="0"/>
              <a:t>en daar moeten we mee leren omgaan</a:t>
            </a:r>
          </a:p>
          <a:p>
            <a:pPr lvl="1"/>
            <a:r>
              <a:rPr lang="nl-NL" dirty="0">
                <a:solidFill>
                  <a:schemeClr val="bg1">
                    <a:lumMod val="75000"/>
                  </a:schemeClr>
                </a:solidFill>
              </a:rPr>
              <a:t>Hagel- en stormschade</a:t>
            </a:r>
          </a:p>
          <a:p>
            <a:pPr lvl="1"/>
            <a:r>
              <a:rPr lang="nl-NL" dirty="0">
                <a:solidFill>
                  <a:schemeClr val="bg1">
                    <a:lumMod val="75000"/>
                  </a:schemeClr>
                </a:solidFill>
              </a:rPr>
              <a:t>Leegpompen van kelders, </a:t>
            </a:r>
          </a:p>
          <a:p>
            <a:pPr lvl="1"/>
            <a:r>
              <a:rPr lang="nl-NL" dirty="0">
                <a:solidFill>
                  <a:schemeClr val="bg1">
                    <a:lumMod val="75000"/>
                  </a:schemeClr>
                </a:solidFill>
              </a:rPr>
              <a:t>Wateroverlast in woningen, </a:t>
            </a:r>
          </a:p>
          <a:p>
            <a:pPr lvl="1"/>
            <a:r>
              <a:rPr lang="nl-NL" dirty="0"/>
              <a:t>Verhoogde sterftecijfers in de zomer</a:t>
            </a:r>
          </a:p>
          <a:p>
            <a:pPr lvl="1"/>
            <a:r>
              <a:rPr lang="nl-NL" dirty="0"/>
              <a:t>Extreme droogte met grote gevolgen</a:t>
            </a:r>
          </a:p>
        </p:txBody>
      </p:sp>
      <p:pic>
        <p:nvPicPr>
          <p:cNvPr id="4" name="Afbeelding 3">
            <a:extLst>
              <a:ext uri="{FF2B5EF4-FFF2-40B4-BE49-F238E27FC236}">
                <a16:creationId xmlns:a16="http://schemas.microsoft.com/office/drawing/2014/main" id="{AD2A2F67-BBD5-48AD-942F-0E5520B9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16" y="4261378"/>
            <a:ext cx="2476500" cy="2466975"/>
          </a:xfrm>
          <a:prstGeom prst="rect">
            <a:avLst/>
          </a:prstGeom>
        </p:spPr>
      </p:pic>
      <p:pic>
        <p:nvPicPr>
          <p:cNvPr id="6" name="Afbeelding 5">
            <a:extLst>
              <a:ext uri="{FF2B5EF4-FFF2-40B4-BE49-F238E27FC236}">
                <a16:creationId xmlns:a16="http://schemas.microsoft.com/office/drawing/2014/main" id="{3F4C930F-CD8E-4934-9C95-78E60172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039" y="4261378"/>
            <a:ext cx="3289300" cy="2466975"/>
          </a:xfrm>
          <a:prstGeom prst="rect">
            <a:avLst/>
          </a:prstGeom>
        </p:spPr>
      </p:pic>
      <p:pic>
        <p:nvPicPr>
          <p:cNvPr id="8" name="Afbeelding 7">
            <a:extLst>
              <a:ext uri="{FF2B5EF4-FFF2-40B4-BE49-F238E27FC236}">
                <a16:creationId xmlns:a16="http://schemas.microsoft.com/office/drawing/2014/main" id="{5F34CC4E-05B5-451A-B924-015566931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50" y="4261378"/>
            <a:ext cx="3289300" cy="2466975"/>
          </a:xfrm>
          <a:prstGeom prst="rect">
            <a:avLst/>
          </a:prstGeom>
        </p:spPr>
      </p:pic>
      <p:pic>
        <p:nvPicPr>
          <p:cNvPr id="9" name="Afbeelding 8">
            <a:extLst>
              <a:ext uri="{FF2B5EF4-FFF2-40B4-BE49-F238E27FC236}">
                <a16:creationId xmlns:a16="http://schemas.microsoft.com/office/drawing/2014/main" id="{CEF7E2EE-7878-4D08-9B47-235B5D427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607661" y="4261378"/>
            <a:ext cx="2421223" cy="2466974"/>
          </a:xfrm>
          <a:prstGeom prst="rect">
            <a:avLst/>
          </a:prstGeom>
        </p:spPr>
      </p:pic>
    </p:spTree>
    <p:extLst>
      <p:ext uri="{BB962C8B-B14F-4D97-AF65-F5344CB8AC3E}">
        <p14:creationId xmlns:p14="http://schemas.microsoft.com/office/powerpoint/2010/main" val="38647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9740E-9660-4E42-B9AA-68AB204E78B8}"/>
              </a:ext>
            </a:extLst>
          </p:cNvPr>
          <p:cNvSpPr>
            <a:spLocks noGrp="1"/>
          </p:cNvSpPr>
          <p:nvPr>
            <p:ph type="title"/>
          </p:nvPr>
        </p:nvSpPr>
        <p:spPr>
          <a:xfrm>
            <a:off x="2639616" y="332656"/>
            <a:ext cx="9283095" cy="648072"/>
          </a:xfrm>
        </p:spPr>
        <p:txBody>
          <a:bodyPr/>
          <a:lstStyle/>
          <a:p>
            <a:r>
              <a:rPr lang="nl-NL" dirty="0"/>
              <a:t>Waardoor neemt hitte toe? Natuurlijk Broeikaseffect</a:t>
            </a:r>
          </a:p>
        </p:txBody>
      </p:sp>
      <p:pic>
        <p:nvPicPr>
          <p:cNvPr id="4" name="Onlinemedia 3" title="Climate Challenge: Het natuurlijk broeikaseffect">
            <a:hlinkClick r:id="" action="ppaction://media"/>
            <a:extLst>
              <a:ext uri="{FF2B5EF4-FFF2-40B4-BE49-F238E27FC236}">
                <a16:creationId xmlns:a16="http://schemas.microsoft.com/office/drawing/2014/main" id="{9D77B9D2-2055-49D3-B5B1-24BE91E947CA}"/>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14447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343091-230E-4F02-929F-05E50E6DE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D65B64-6E52-4145-B3D5-781746E996E3}">
  <ds:schemaRefs>
    <ds:schemaRef ds:uri="http://schemas.microsoft.com/sharepoint/v3/contenttype/forms"/>
  </ds:schemaRefs>
</ds:datastoreItem>
</file>

<file path=customXml/itemProps3.xml><?xml version="1.0" encoding="utf-8"?>
<ds:datastoreItem xmlns:ds="http://schemas.openxmlformats.org/officeDocument/2006/customXml" ds:itemID="{09F77656-DD60-45FB-80B8-755426F06B1C}">
  <ds:schemaRefs>
    <ds:schemaRef ds:uri="http://schemas.microsoft.com/office/2006/metadata/properties"/>
    <ds:schemaRef ds:uri="http://purl.org/dc/dcmitype/"/>
    <ds:schemaRef ds:uri="http://purl.org/dc/terms/"/>
    <ds:schemaRef ds:uri="http://schemas.microsoft.com/office/2006/documentManagement/types"/>
    <ds:schemaRef ds:uri="34354c1b-6b8c-435b-ad50-990538c19557"/>
    <ds:schemaRef ds:uri="http://schemas.microsoft.com/office/infopath/2007/PartnerControls"/>
    <ds:schemaRef ds:uri="47a28104-336f-447d-946e-e305ac2bcd47"/>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Druppel</Template>
  <TotalTime>12889</TotalTime>
  <Words>657</Words>
  <Application>Microsoft Office PowerPoint</Application>
  <PresentationFormat>Breedbeeld</PresentationFormat>
  <Paragraphs>105</Paragraphs>
  <Slides>18</Slides>
  <Notes>3</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verdana</vt:lpstr>
      <vt:lpstr>Helicon thema</vt:lpstr>
      <vt:lpstr>PowerPoint-presentatie</vt:lpstr>
      <vt:lpstr>Gaswinning Stopt in 2022!</vt:lpstr>
      <vt:lpstr>'De Maas als bron van drinkwater steeds kwetsbaarder'</vt:lpstr>
      <vt:lpstr>Tot 13 graden warmer in de stad:  Woon jij op een hitte-eiland?</vt:lpstr>
      <vt:lpstr>Klimaatbeleid Europese Commissie</vt:lpstr>
      <vt:lpstr>Klimaatbestendige Stad Hitte en droogte</vt:lpstr>
      <vt:lpstr>Doel</vt:lpstr>
      <vt:lpstr>Klimaatverandering geeft veel problemen</vt:lpstr>
      <vt:lpstr>Waardoor neemt hitte toe? Natuurlijk Broeikaseffect</vt:lpstr>
      <vt:lpstr>Waardoor neemt hitte toe? Versterkt Broeikaseffect</vt:lpstr>
      <vt:lpstr>Hitte-eilandeffect</vt:lpstr>
      <vt:lpstr>Schade door droogte</vt:lpstr>
      <vt:lpstr>Schade door droogte</vt:lpstr>
      <vt:lpstr>5 Weetjes over Hitte in de stad</vt:lpstr>
      <vt:lpstr>Risico’s klimaatverandering Gezondheid </vt:lpstr>
      <vt:lpstr>Is warmer eigenlijk erg?</vt:lpstr>
      <vt:lpstr>Deltaplan Ruimtelijke Adaptatie</vt:lpstr>
      <vt:lpstr>Bronnen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Jitse Noordermeer</dc:creator>
  <cp:keywords>Water en energie</cp:keywords>
  <cp:lastModifiedBy>Stijn Weijermars</cp:lastModifiedBy>
  <cp:revision>153</cp:revision>
  <cp:lastPrinted>2017-09-07T09:56:36Z</cp:lastPrinted>
  <dcterms:created xsi:type="dcterms:W3CDTF">2015-02-09T20:38:33Z</dcterms:created>
  <dcterms:modified xsi:type="dcterms:W3CDTF">2019-09-12T10:18:29Z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